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81" r:id="rId5"/>
    <p:sldId id="264" r:id="rId6"/>
    <p:sldId id="287" r:id="rId7"/>
    <p:sldId id="277" r:id="rId8"/>
    <p:sldId id="300" r:id="rId9"/>
    <p:sldId id="301" r:id="rId10"/>
    <p:sldId id="260" r:id="rId11"/>
    <p:sldId id="267" r:id="rId12"/>
    <p:sldId id="302" r:id="rId13"/>
    <p:sldId id="282" r:id="rId14"/>
    <p:sldId id="283" r:id="rId15"/>
    <p:sldId id="289" r:id="rId16"/>
    <p:sldId id="257" r:id="rId17"/>
    <p:sldId id="297" r:id="rId18"/>
    <p:sldId id="299" r:id="rId19"/>
    <p:sldId id="285" r:id="rId20"/>
    <p:sldId id="284" r:id="rId21"/>
    <p:sldId id="298" r:id="rId22"/>
    <p:sldId id="290" r:id="rId23"/>
    <p:sldId id="288" r:id="rId24"/>
    <p:sldId id="294" r:id="rId25"/>
    <p:sldId id="296" r:id="rId26"/>
    <p:sldId id="291" r:id="rId27"/>
    <p:sldId id="2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08" userDrawn="1">
          <p15:clr>
            <a:srgbClr val="A4A3A4"/>
          </p15:clr>
        </p15:guide>
        <p15:guide id="4" orient="horz" pos="432" userDrawn="1">
          <p15:clr>
            <a:srgbClr val="A4A3A4"/>
          </p15:clr>
        </p15:guide>
        <p15:guide id="5" pos="72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B41"/>
    <a:srgbClr val="0D3047"/>
    <a:srgbClr val="114263"/>
    <a:srgbClr val="401918"/>
    <a:srgbClr val="731F1C"/>
    <a:srgbClr val="AB678E"/>
    <a:srgbClr val="B2606E"/>
    <a:srgbClr val="CA929B"/>
    <a:srgbClr val="248CD2"/>
    <a:srgbClr val="C88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703" autoAdjust="0"/>
  </p:normalViewPr>
  <p:slideViewPr>
    <p:cSldViewPr snapToGrid="0">
      <p:cViewPr varScale="1">
        <p:scale>
          <a:sx n="72" d="100"/>
          <a:sy n="72" d="100"/>
        </p:scale>
        <p:origin x="564" y="66"/>
      </p:cViewPr>
      <p:guideLst>
        <p:guide orient="horz" pos="2160"/>
        <p:guide pos="3864"/>
        <p:guide pos="408"/>
        <p:guide orient="horz" pos="432"/>
        <p:guide pos="72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F3D1D01A-5516-4E1C-9A6D-D9EF8C203F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0087A2D-9F8F-45E9-B127-C2407E7953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4338A-2C54-48B6-A869-F1523EB17642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515058-9F03-4AC5-A723-3D23E27720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6E583C-77B5-479A-A9CA-17DC816BC6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D57C9-54A6-4BAA-A5CD-C535F9370C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65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7205A9-A302-429C-8AB8-C362C4362DF4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82289-BCFD-4053-9D06-A9140C63A4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75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20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09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20" name="Slide Number Placeholder 7">
            <a:extLst>
              <a:ext uri="{FF2B5EF4-FFF2-40B4-BE49-F238E27FC236}">
                <a16:creationId xmlns=""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1417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=""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5" name="Slide Number Placeholder 7">
            <a:extLst>
              <a:ext uri="{FF2B5EF4-FFF2-40B4-BE49-F238E27FC236}">
                <a16:creationId xmlns=""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40370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=""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=""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Phone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=""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Email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=""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=""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=""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=""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050"/>
            </a:lvl1pPr>
          </a:lstStyle>
          <a:p>
            <a:pPr lvl="0"/>
            <a:r>
              <a:rPr lang="en-US" noProof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169354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6734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3491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1002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=""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1069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=""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=""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2" name="Content Placeholder 5">
            <a:extLst>
              <a:ext uri="{FF2B5EF4-FFF2-40B4-BE49-F238E27FC236}">
                <a16:creationId xmlns=""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49070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76986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708547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0" name="Text Placeholder 3">
            <a:extLst>
              <a:ext uri="{FF2B5EF4-FFF2-40B4-BE49-F238E27FC236}">
                <a16:creationId xmlns=""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=""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4346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=""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7717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=""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308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=""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=""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=""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7204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=""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=""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=""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0" name="Content Placeholder 15">
            <a:extLst>
              <a:ext uri="{FF2B5EF4-FFF2-40B4-BE49-F238E27FC236}">
                <a16:creationId xmlns=""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Slide Number Placeholder 7">
            <a:extLst>
              <a:ext uri="{FF2B5EF4-FFF2-40B4-BE49-F238E27FC236}">
                <a16:creationId xmlns=""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80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_2 colum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=""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12" name="Content Placeholder 15">
            <a:extLst>
              <a:ext uri="{FF2B5EF4-FFF2-40B4-BE49-F238E27FC236}">
                <a16:creationId xmlns=""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=""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190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159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noProof="0" smtClean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16" name="Content Placeholder 15">
            <a:extLst>
              <a:ext uri="{FF2B5EF4-FFF2-40B4-BE49-F238E27FC236}">
                <a16:creationId xmlns=""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Icon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=""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57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9677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70" r:id="rId10"/>
    <p:sldLayoutId id="2147483669" r:id="rId11"/>
    <p:sldLayoutId id="2147483655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svg"/><Relationship Id="rId11" Type="http://schemas.openxmlformats.org/officeDocument/2006/relationships/image" Target="../media/image47.jpg"/><Relationship Id="rId5" Type="http://schemas.openxmlformats.org/officeDocument/2006/relationships/image" Target="../media/image44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Three people sitting at picnic table">
            <a:extLst>
              <a:ext uri="{FF2B5EF4-FFF2-40B4-BE49-F238E27FC236}">
                <a16:creationId xmlns="" xmlns:a16="http://schemas.microsoft.com/office/drawing/2014/main" id="{0B90EB26-97FD-4B8B-86E0-B00589E094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676568" cy="6858000"/>
          </a:xfrm>
        </p:spPr>
      </p:pic>
      <p:sp>
        <p:nvSpPr>
          <p:cNvPr id="2" name="Title 1" descr="title">
            <a:extLst>
              <a:ext uri="{FF2B5EF4-FFF2-40B4-BE49-F238E27FC236}">
                <a16:creationId xmlns=""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6016" y="329184"/>
            <a:ext cx="4581871" cy="1977572"/>
          </a:xfrm>
        </p:spPr>
        <p:txBody>
          <a:bodyPr/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Arah</a:t>
            </a:r>
            <a:r>
              <a:rPr lang="en-US" sz="32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Pengembangan</a:t>
            </a:r>
            <a:r>
              <a:rPr lang="en-US" sz="32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Kurikulum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BKI/BPI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Dalam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Konteks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Merdeka</a:t>
            </a:r>
            <a:r>
              <a:rPr lang="en-US" sz="32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Belajar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2" name="Subtitle 11" descr="subtitle">
            <a:extLst>
              <a:ext uri="{FF2B5EF4-FFF2-40B4-BE49-F238E27FC236}">
                <a16:creationId xmlns="" xmlns:a16="http://schemas.microsoft.com/office/drawing/2014/main" id="{B28A8D9C-5123-4D2B-9272-016EF90E0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88495" y="2448033"/>
            <a:ext cx="4178808" cy="521208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“Challenges and Development Directions”</a:t>
            </a:r>
            <a:endParaRPr lang="en-US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B664AAE-5AE9-41D7-8346-002B9F445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ubtitle 11" descr="subtitle">
            <a:extLst>
              <a:ext uri="{FF2B5EF4-FFF2-40B4-BE49-F238E27FC236}">
                <a16:creationId xmlns="" xmlns:a16="http://schemas.microsoft.com/office/drawing/2014/main" id="{B28A8D9C-5123-4D2B-9272-016EF90E0E50}"/>
              </a:ext>
            </a:extLst>
          </p:cNvPr>
          <p:cNvSpPr txBox="1">
            <a:spLocks/>
          </p:cNvSpPr>
          <p:nvPr/>
        </p:nvSpPr>
        <p:spPr>
          <a:xfrm>
            <a:off x="7389079" y="3110518"/>
            <a:ext cx="4178808" cy="17723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rgbClr val="B2606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Dudy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Imanuddin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Effendi, </a:t>
            </a:r>
            <a:r>
              <a:rPr lang="en-US" sz="16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M.Ag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0"/>
              </a:spcBef>
            </a:pPr>
            <a:endParaRPr lang="en-US" sz="1600" b="1" dirty="0" smtClean="0">
              <a:solidFill>
                <a:srgbClr val="0020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Ketua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Jurusan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Bimbingan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dan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Konseling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Islam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Fakultas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Dakwah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dan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Komunikasi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dan</a:t>
            </a:r>
            <a:endParaRPr lang="en-US" sz="16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Auditor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Mutu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Internal LPM UIN </a:t>
            </a:r>
            <a:endParaRPr lang="en-US" sz="1600" b="1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Sunan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Gunung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Djati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Bandung</a:t>
            </a:r>
          </a:p>
        </p:txBody>
      </p:sp>
      <p:sp>
        <p:nvSpPr>
          <p:cNvPr id="13" name="Subtitle 11" descr="subtitle">
            <a:extLst>
              <a:ext uri="{FF2B5EF4-FFF2-40B4-BE49-F238E27FC236}">
                <a16:creationId xmlns="" xmlns:a16="http://schemas.microsoft.com/office/drawing/2014/main" id="{B28A8D9C-5123-4D2B-9272-016EF90E0E50}"/>
              </a:ext>
            </a:extLst>
          </p:cNvPr>
          <p:cNvSpPr txBox="1">
            <a:spLocks/>
          </p:cNvSpPr>
          <p:nvPr/>
        </p:nvSpPr>
        <p:spPr>
          <a:xfrm>
            <a:off x="7389079" y="5383905"/>
            <a:ext cx="4178808" cy="5212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>
                <a:solidFill>
                  <a:srgbClr val="B2606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>
              <a:solidFill>
                <a:srgbClr val="FFFFFF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573" y="1508308"/>
            <a:ext cx="53803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Acara</a:t>
            </a:r>
            <a:r>
              <a:rPr lang="en-US" sz="2000" b="1" dirty="0" smtClean="0">
                <a:solidFill>
                  <a:srgbClr val="FF0000"/>
                </a:solidFill>
              </a:rPr>
              <a:t> Webinar </a:t>
            </a:r>
            <a:r>
              <a:rPr lang="en-US" sz="2000" b="1" dirty="0" err="1" smtClean="0">
                <a:solidFill>
                  <a:srgbClr val="FF0000"/>
                </a:solidFill>
              </a:rPr>
              <a:t>Nasional</a:t>
            </a:r>
            <a:r>
              <a:rPr lang="en-US" sz="2000" b="1" dirty="0" smtClean="0">
                <a:solidFill>
                  <a:srgbClr val="FF0000"/>
                </a:solidFill>
              </a:rPr>
              <a:t>: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Praktik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Pengembangan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Kompetensi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Konselor</a:t>
            </a:r>
            <a:r>
              <a:rPr lang="en-US" sz="2000" b="1" dirty="0" smtClean="0">
                <a:solidFill>
                  <a:srgbClr val="FF0000"/>
                </a:solidFill>
              </a:rPr>
              <a:t> Islam </a:t>
            </a:r>
            <a:r>
              <a:rPr lang="en-US" sz="2000" b="1" dirty="0" err="1" smtClean="0">
                <a:solidFill>
                  <a:srgbClr val="FF0000"/>
                </a:solidFill>
              </a:rPr>
              <a:t>bagi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Mahasiswa</a:t>
            </a:r>
            <a:r>
              <a:rPr lang="en-US" sz="2000" b="1" dirty="0" smtClean="0">
                <a:solidFill>
                  <a:srgbClr val="FF0000"/>
                </a:solidFill>
              </a:rPr>
              <a:t> BKI </a:t>
            </a:r>
            <a:r>
              <a:rPr lang="en-US" sz="2000" b="1" dirty="0" err="1" smtClean="0">
                <a:solidFill>
                  <a:srgbClr val="FF0000"/>
                </a:solidFill>
              </a:rPr>
              <a:t>dalam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Konteks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Merdeka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Belajar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endParaRPr lang="en-US" sz="2000" b="1" dirty="0" smtClean="0">
              <a:solidFill>
                <a:srgbClr val="FFFF00"/>
              </a:solidFill>
            </a:endParaRPr>
          </a:p>
          <a:p>
            <a:pPr algn="ctr"/>
            <a:endParaRPr lang="en-US" sz="2000" b="1" dirty="0">
              <a:solidFill>
                <a:srgbClr val="0B2B41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B2B41"/>
                </a:solidFill>
              </a:rPr>
              <a:t>Program  </a:t>
            </a:r>
            <a:r>
              <a:rPr lang="en-US" sz="2000" b="1" dirty="0" err="1">
                <a:solidFill>
                  <a:srgbClr val="0B2B41"/>
                </a:solidFill>
              </a:rPr>
              <a:t>Studi</a:t>
            </a:r>
            <a:r>
              <a:rPr lang="en-US" sz="2000" b="1" dirty="0">
                <a:solidFill>
                  <a:srgbClr val="0B2B41"/>
                </a:solidFill>
              </a:rPr>
              <a:t> </a:t>
            </a:r>
            <a:r>
              <a:rPr lang="en-US" sz="2000" b="1" dirty="0" err="1">
                <a:solidFill>
                  <a:srgbClr val="0B2B41"/>
                </a:solidFill>
              </a:rPr>
              <a:t>Bimbingan</a:t>
            </a:r>
            <a:r>
              <a:rPr lang="en-US" sz="2000" b="1" dirty="0">
                <a:solidFill>
                  <a:srgbClr val="0B2B41"/>
                </a:solidFill>
              </a:rPr>
              <a:t> </a:t>
            </a:r>
            <a:r>
              <a:rPr lang="en-US" sz="2000" b="1" dirty="0" err="1">
                <a:solidFill>
                  <a:srgbClr val="0B2B41"/>
                </a:solidFill>
              </a:rPr>
              <a:t>Konseling</a:t>
            </a:r>
            <a:r>
              <a:rPr lang="en-US" sz="2000" b="1" dirty="0">
                <a:solidFill>
                  <a:srgbClr val="0B2B41"/>
                </a:solidFill>
              </a:rPr>
              <a:t> Islam</a:t>
            </a:r>
          </a:p>
          <a:p>
            <a:pPr algn="ctr"/>
            <a:r>
              <a:rPr lang="en-US" sz="2000" b="1" dirty="0">
                <a:solidFill>
                  <a:srgbClr val="0B2B41"/>
                </a:solidFill>
              </a:rPr>
              <a:t>UIN </a:t>
            </a:r>
            <a:r>
              <a:rPr lang="en-US" sz="2000" b="1" dirty="0" err="1">
                <a:solidFill>
                  <a:srgbClr val="0B2B41"/>
                </a:solidFill>
              </a:rPr>
              <a:t>Sunan</a:t>
            </a:r>
            <a:r>
              <a:rPr lang="en-US" sz="2000" b="1" dirty="0">
                <a:solidFill>
                  <a:srgbClr val="0B2B41"/>
                </a:solidFill>
              </a:rPr>
              <a:t> </a:t>
            </a:r>
            <a:r>
              <a:rPr lang="en-US" sz="2000" b="1" dirty="0" err="1">
                <a:solidFill>
                  <a:srgbClr val="0B2B41"/>
                </a:solidFill>
              </a:rPr>
              <a:t>Ampel</a:t>
            </a:r>
            <a:r>
              <a:rPr lang="en-US" sz="2000" b="1" dirty="0">
                <a:solidFill>
                  <a:srgbClr val="0B2B41"/>
                </a:solidFill>
              </a:rPr>
              <a:t> Surabaya</a:t>
            </a:r>
          </a:p>
          <a:p>
            <a:pPr algn="ctr"/>
            <a:endParaRPr lang="en-US" sz="2000" b="1" dirty="0">
              <a:solidFill>
                <a:srgbClr val="0B2B41"/>
              </a:solidFill>
            </a:endParaRPr>
          </a:p>
          <a:p>
            <a:pPr algn="ctr"/>
            <a:r>
              <a:rPr lang="en-US" sz="2000" b="1" dirty="0">
                <a:solidFill>
                  <a:srgbClr val="0B2B41"/>
                </a:solidFill>
              </a:rPr>
              <a:t>03 </a:t>
            </a:r>
            <a:r>
              <a:rPr lang="en-US" sz="2000" b="1" dirty="0" err="1">
                <a:solidFill>
                  <a:srgbClr val="0B2B41"/>
                </a:solidFill>
              </a:rPr>
              <a:t>Desember</a:t>
            </a:r>
            <a:r>
              <a:rPr lang="en-US" sz="2000" b="1" dirty="0">
                <a:solidFill>
                  <a:srgbClr val="0B2B41"/>
                </a:solidFill>
              </a:rPr>
              <a:t> 2020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6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books on a shelf">
            <a:extLst>
              <a:ext uri="{FF2B5EF4-FFF2-40B4-BE49-F238E27FC236}">
                <a16:creationId xmlns="" xmlns:a16="http://schemas.microsoft.com/office/drawing/2014/main" id="{0BCD2159-BE65-43D5-9E0A-9EB4B1B2F8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" y="-36576"/>
            <a:ext cx="12192001" cy="6858000"/>
          </a:xfr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8C94A8D-A234-408C-8281-33CCC01BE2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2">
                <a:alpha val="9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30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736" y="937354"/>
            <a:ext cx="9985247" cy="50976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608" y="4974336"/>
            <a:ext cx="731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00"/>
                </a:solidFill>
              </a:rPr>
              <a:t>9</a:t>
            </a:r>
            <a:endParaRPr lang="en-US" sz="9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1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walking with a bookbag and bike">
            <a:extLst>
              <a:ext uri="{FF2B5EF4-FFF2-40B4-BE49-F238E27FC236}">
                <a16:creationId xmlns="" xmlns:a16="http://schemas.microsoft.com/office/drawing/2014/main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25" y="0"/>
            <a:ext cx="5355875" cy="6858000"/>
          </a:xfrm>
        </p:spPr>
      </p:pic>
      <p:sp>
        <p:nvSpPr>
          <p:cNvPr id="4" name="Title 3" descr="Title">
            <a:extLst>
              <a:ext uri="{FF2B5EF4-FFF2-40B4-BE49-F238E27FC236}">
                <a16:creationId xmlns=""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7" y="548640"/>
            <a:ext cx="7212367" cy="83979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accentuations </a:t>
            </a:r>
            <a:r>
              <a:rPr lang="en-US" b="1" dirty="0">
                <a:solidFill>
                  <a:srgbClr val="FF0000"/>
                </a:solidFill>
              </a:rPr>
              <a:t>of curriculum development </a:t>
            </a:r>
            <a:r>
              <a:rPr lang="en-US" b="1" dirty="0" smtClean="0">
                <a:solidFill>
                  <a:srgbClr val="FF0000"/>
                </a:solidFill>
              </a:rPr>
              <a:t>on “</a:t>
            </a:r>
            <a:r>
              <a:rPr lang="en-US" b="1" dirty="0" err="1" smtClean="0">
                <a:solidFill>
                  <a:srgbClr val="FF0000"/>
                </a:solidFill>
              </a:rPr>
              <a:t>Merdeka-Belajar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>
                <a:solidFill>
                  <a:srgbClr val="FF0000"/>
                </a:solidFill>
              </a:rPr>
              <a:t>policy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 descr="Slide number">
            <a:extLst>
              <a:ext uri="{FF2B5EF4-FFF2-40B4-BE49-F238E27FC236}">
                <a16:creationId xmlns="" xmlns:a16="http://schemas.microsoft.com/office/drawing/2014/main" id="{79161314-0A22-4109-A2B1-41E87EFE1E18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0900229" y="6086479"/>
            <a:ext cx="791955" cy="49810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10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87" y="1388436"/>
            <a:ext cx="7212366" cy="496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823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=""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girl with headphones, backpack, and stack of binders/books">
            <a:extLst>
              <a:ext uri="{FF2B5EF4-FFF2-40B4-BE49-F238E27FC236}">
                <a16:creationId xmlns=""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=""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11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37" y="880698"/>
            <a:ext cx="9838491" cy="5506268"/>
          </a:xfrm>
          <a:prstGeom prst="rect">
            <a:avLst/>
          </a:prstGeom>
        </p:spPr>
      </p:pic>
      <p:sp>
        <p:nvSpPr>
          <p:cNvPr id="16" name="Title 3" descr="Title">
            <a:extLst>
              <a:ext uri="{FF2B5EF4-FFF2-40B4-BE49-F238E27FC236}">
                <a16:creationId xmlns=""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937" y="110257"/>
            <a:ext cx="7212367" cy="83979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accentuations </a:t>
            </a:r>
            <a:r>
              <a:rPr lang="en-US" b="1" dirty="0">
                <a:solidFill>
                  <a:srgbClr val="FF0000"/>
                </a:solidFill>
              </a:rPr>
              <a:t>of curriculum development </a:t>
            </a:r>
            <a:r>
              <a:rPr lang="en-US" b="1" dirty="0" smtClean="0">
                <a:solidFill>
                  <a:srgbClr val="FF0000"/>
                </a:solidFill>
              </a:rPr>
              <a:t>on “</a:t>
            </a:r>
            <a:r>
              <a:rPr lang="en-US" b="1" dirty="0" err="1" smtClean="0">
                <a:solidFill>
                  <a:srgbClr val="FF0000"/>
                </a:solidFill>
              </a:rPr>
              <a:t>Merdeka-Belajar</a:t>
            </a:r>
            <a:r>
              <a:rPr lang="en-US" b="1" dirty="0" smtClean="0">
                <a:solidFill>
                  <a:srgbClr val="FF0000"/>
                </a:solidFill>
              </a:rPr>
              <a:t>' </a:t>
            </a:r>
            <a:r>
              <a:rPr lang="en-US" b="1" dirty="0">
                <a:solidFill>
                  <a:srgbClr val="FF0000"/>
                </a:solidFill>
              </a:rPr>
              <a:t>policy</a:t>
            </a:r>
          </a:p>
        </p:txBody>
      </p:sp>
    </p:spTree>
    <p:extLst>
      <p:ext uri="{BB962C8B-B14F-4D97-AF65-F5344CB8AC3E}">
        <p14:creationId xmlns:p14="http://schemas.microsoft.com/office/powerpoint/2010/main" val="1624334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rial view of boy sitting at his laptop">
            <a:extLst>
              <a:ext uri="{FF2B5EF4-FFF2-40B4-BE49-F238E27FC236}">
                <a16:creationId xmlns="" xmlns:a16="http://schemas.microsoft.com/office/drawing/2014/main" id="{3C2A7DCB-B005-424A-8446-ACA533D0BC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AB025618-C830-4992-9CD3-D9E49BC79E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=""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=""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="" xmlns:a16="http://schemas.microsoft.com/office/drawing/2014/main" id="{0051AD99-BC4A-487F-BE1C-486FC5B8E9F2}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Slide Number Placeholder 5" descr="Slide number">
            <a:extLst>
              <a:ext uri="{FF2B5EF4-FFF2-40B4-BE49-F238E27FC236}">
                <a16:creationId xmlns="" xmlns:a16="http://schemas.microsoft.com/office/drawing/2014/main" id="{11457662-C1A5-4B93-8E30-88025E27C462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12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02" y="671909"/>
            <a:ext cx="8259773" cy="560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2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30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804862"/>
            <a:ext cx="9134475" cy="5248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72800" y="914400"/>
            <a:ext cx="870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13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280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47699" y="1388437"/>
            <a:ext cx="10876643" cy="4698042"/>
          </a:xfrm>
          <a:solidFill>
            <a:srgbClr val="FFFF00"/>
          </a:solidFill>
        </p:spPr>
        <p:txBody>
          <a:bodyPr/>
          <a:lstStyle/>
          <a:p>
            <a:pPr marL="536575" indent="-173038"/>
            <a:r>
              <a:rPr lang="en-US" b="1" dirty="0"/>
              <a:t>Permendikbud Nomor 3 Tahun 2020 Pasal 15 (2) tentang Bentuk Pembelajaran di luar Program terdiri atas: </a:t>
            </a:r>
          </a:p>
          <a:p>
            <a:pPr marL="706437" lvl="0" indent="-342900">
              <a:buFont typeface="+mj-lt"/>
              <a:buAutoNum type="alphaLcPeriod"/>
            </a:pPr>
            <a:r>
              <a:rPr lang="en-US" dirty="0"/>
              <a:t>Pembelajaran dalam Program Studi lain pada Perguruan Tinggi yang sama; </a:t>
            </a:r>
          </a:p>
          <a:p>
            <a:pPr marL="706437" lvl="0" indent="-342900">
              <a:buFont typeface="+mj-lt"/>
              <a:buAutoNum type="alphaLcPeriod"/>
            </a:pPr>
            <a:r>
              <a:rPr lang="en-US" dirty="0"/>
              <a:t>Pembelajaran dalam Program Studi yang sama pada Perguruan Tinggi yang berbeda; </a:t>
            </a:r>
          </a:p>
          <a:p>
            <a:pPr marL="706437" lvl="0" indent="-342900">
              <a:buFont typeface="+mj-lt"/>
              <a:buAutoNum type="alphaLcPeriod"/>
            </a:pPr>
            <a:r>
              <a:rPr lang="en-US" dirty="0"/>
              <a:t>Pembelajaran dalam Program Studi lain pada Perguruan Tinggi yang berbeda; </a:t>
            </a:r>
            <a:r>
              <a:rPr lang="en-US" dirty="0" err="1"/>
              <a:t>dan</a:t>
            </a:r>
            <a:r>
              <a:rPr lang="en-US" dirty="0"/>
              <a:t> </a:t>
            </a:r>
            <a:endParaRPr lang="en-US" dirty="0" smtClean="0"/>
          </a:p>
          <a:p>
            <a:pPr marL="706437" lvl="0" indent="-342900">
              <a:buFont typeface="+mj-lt"/>
              <a:buAutoNum type="alphaLcPeriod"/>
            </a:pPr>
            <a:r>
              <a:rPr lang="en-US" dirty="0" err="1" smtClean="0"/>
              <a:t>Pembelajaran</a:t>
            </a:r>
            <a:r>
              <a:rPr lang="en-US" dirty="0" smtClean="0"/>
              <a:t> </a:t>
            </a:r>
            <a:r>
              <a:rPr lang="en-US" dirty="0"/>
              <a:t>pada lembaga non Perguruan Tinggi</a:t>
            </a:r>
          </a:p>
          <a:p>
            <a:pPr marL="363538"/>
            <a:r>
              <a:rPr lang="en-US" b="1" dirty="0" err="1" smtClean="0"/>
              <a:t>Permendikbud</a:t>
            </a:r>
            <a:r>
              <a:rPr lang="en-US" b="1" dirty="0" smtClean="0"/>
              <a:t> </a:t>
            </a:r>
            <a:r>
              <a:rPr lang="en-US" b="1" dirty="0"/>
              <a:t>Nomor 3 Tahun 2020 Pasal 18 (3) tentang Fasilitas oleh Perguruan Tinggi dalam proses Pembelajaran sebagaimana dimaksud pada ayat (1) huruf b dengan cara sebagai berikut: </a:t>
            </a:r>
          </a:p>
          <a:p>
            <a:pPr marL="706438" lvl="0" indent="-342900">
              <a:buFont typeface="+mj-lt"/>
              <a:buAutoNum type="alphaLcPeriod"/>
            </a:pPr>
            <a:r>
              <a:rPr lang="en-US" dirty="0"/>
              <a:t>paling sedikit 4 (empat) semester dan paling lama 11 (sebelas) semester merupakan Pembelajaran di dalam Program Studi; </a:t>
            </a:r>
          </a:p>
          <a:p>
            <a:pPr marL="706438" lvl="0" indent="-342900">
              <a:buFont typeface="+mj-lt"/>
              <a:buAutoNum type="alphaLcPeriod"/>
            </a:pPr>
            <a:r>
              <a:rPr lang="en-US" dirty="0"/>
              <a:t>1 (satu) semester atau setara dengan 20 (dua puluh) satuan kredit semestet merupakan Pembelajaran di luar Program Studi pada Perguruan Tinggi yang sama; dan</a:t>
            </a:r>
          </a:p>
          <a:p>
            <a:pPr marL="706438" lvl="0" indent="-342900">
              <a:buFont typeface="+mj-lt"/>
              <a:buAutoNum type="alphaLcPeriod"/>
            </a:pPr>
            <a:r>
              <a:rPr lang="en-US" dirty="0"/>
              <a:t>Paling lama 2 (dua) semester atau setara dengan 40 (empat puluh) satuan kredit semester merupakan: </a:t>
            </a:r>
          </a:p>
          <a:p>
            <a:pPr marL="987425" indent="-276225"/>
            <a:r>
              <a:rPr lang="en-US" dirty="0"/>
              <a:t>1. Pembelajaran pada Program Studi yang sama di Perguruan Tinggi yang berbeda; </a:t>
            </a:r>
          </a:p>
          <a:p>
            <a:pPr marL="987425" indent="-276225"/>
            <a:r>
              <a:rPr lang="en-US" dirty="0"/>
              <a:t>2. Pembelajaran pada Program Studi yang berbeda di Perguruan Tinggi yang berbeda; dan/atau </a:t>
            </a:r>
          </a:p>
          <a:p>
            <a:pPr marL="987425" indent="-276225"/>
            <a:r>
              <a:rPr lang="en-US" dirty="0"/>
              <a:t>3. Pembelajaran di luar Perguruan Tinggi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latin typeface="+mn-lt"/>
                <a:ea typeface="Cambria" panose="02040503050406030204" pitchFamily="18" charset="0"/>
              </a:rPr>
              <a:t>Permendikbud</a:t>
            </a:r>
            <a:endParaRPr lang="en-US" sz="4800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84114" y="319314"/>
            <a:ext cx="1074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14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10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wo boys overlooking the side of a bridge.">
            <a:extLst>
              <a:ext uri="{FF2B5EF4-FFF2-40B4-BE49-F238E27FC236}">
                <a16:creationId xmlns="" xmlns:a16="http://schemas.microsoft.com/office/drawing/2014/main" id="{B4DB50D3-94C9-4471-8076-F037B6C11D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2000" cy="6858000"/>
          </a:xfr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=""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5" y="310897"/>
            <a:ext cx="9121411" cy="771462"/>
          </a:xfrm>
        </p:spPr>
        <p:txBody>
          <a:bodyPr/>
          <a:lstStyle/>
          <a:p>
            <a:r>
              <a:rPr lang="en-US" b="1" dirty="0" smtClean="0"/>
              <a:t>CONTOH PROSES PENYUSUNAN PROFIL LULUSAN PRODI DAN ARAH PENGEMBANGAN KURIKULUM BKI/BPI</a:t>
            </a:r>
            <a:endParaRPr lang="en-US" b="1" dirty="0"/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A141F7B-AE96-45F9-BC57-F7C8617491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="" xmlns:a16="http://schemas.microsoft.com/office/drawing/2014/main" id="{0FD571BD-7BCF-4777-BAD5-51B3EB30BBF7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15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688" y="1204912"/>
            <a:ext cx="10158522" cy="484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7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group of students throwing their graduation caps in the air at sunset">
            <a:extLst>
              <a:ext uri="{FF2B5EF4-FFF2-40B4-BE49-F238E27FC236}">
                <a16:creationId xmlns="" xmlns:a16="http://schemas.microsoft.com/office/drawing/2014/main" id="{039BFAD7-131E-407E-8A28-E4CF6B89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2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3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A141F7B-AE96-45F9-BC57-F7C8617491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C862BC4D-BD7A-417E-A34A-59CE4D4A6AC8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652937FB-CDE3-46B3-8481-AB5DB8C4BABA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Slide Number Placeholder 5" descr="Slide number">
            <a:extLst>
              <a:ext uri="{FF2B5EF4-FFF2-40B4-BE49-F238E27FC236}">
                <a16:creationId xmlns="" xmlns:a16="http://schemas.microsoft.com/office/drawing/2014/main" id="{118AA3A9-97EA-409C-AD65-3CD3B0A58871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16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730" y="693474"/>
            <a:ext cx="9139425" cy="53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219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Contoh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Rancangan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Kurikulum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Prodi BKI/BPI: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809750" y="4505006"/>
            <a:ext cx="7928610" cy="1692594"/>
          </a:xfrm>
          <a:solidFill>
            <a:srgbClr val="92D050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/>
                </a:solidFill>
              </a:rPr>
              <a:t>REORIENTASI DAN RESTRUKTURISASI </a:t>
            </a:r>
            <a:r>
              <a:rPr lang="en-US" sz="2400" dirty="0" smtClean="0">
                <a:solidFill>
                  <a:schemeClr val="tx1"/>
                </a:solidFill>
              </a:rPr>
              <a:t>KURIKULUM BKI/BPI (</a:t>
            </a:r>
            <a:r>
              <a:rPr lang="en-US" sz="2400" dirty="0" err="1" smtClean="0">
                <a:solidFill>
                  <a:schemeClr val="tx1"/>
                </a:solidFill>
              </a:rPr>
              <a:t>diselaraskan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dengan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kebijakan</a:t>
            </a:r>
            <a:r>
              <a:rPr lang="en-US" sz="2400" dirty="0" smtClean="0">
                <a:solidFill>
                  <a:schemeClr val="tx1"/>
                </a:solidFill>
              </a:rPr>
              <a:t> “</a:t>
            </a:r>
            <a:r>
              <a:rPr lang="en-US" sz="2400" dirty="0" err="1" smtClean="0">
                <a:solidFill>
                  <a:schemeClr val="tx1"/>
                </a:solidFill>
              </a:rPr>
              <a:t>Merdeka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belajar-Kampus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Merdeka</a:t>
            </a:r>
            <a:r>
              <a:rPr lang="en-US" sz="2400" dirty="0" smtClean="0">
                <a:solidFill>
                  <a:schemeClr val="tx1"/>
                </a:solidFill>
              </a:rPr>
              <a:t>” </a:t>
            </a:r>
            <a:r>
              <a:rPr lang="en-US" sz="2400" dirty="0" err="1" smtClean="0">
                <a:solidFill>
                  <a:schemeClr val="tx1"/>
                </a:solidFill>
              </a:rPr>
              <a:t>dan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beradaptasi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dengan</a:t>
            </a:r>
            <a:r>
              <a:rPr lang="en-US" sz="2400" dirty="0" smtClean="0">
                <a:solidFill>
                  <a:schemeClr val="tx1"/>
                </a:solidFill>
              </a:rPr>
              <a:t> skill competencies yang </a:t>
            </a:r>
            <a:r>
              <a:rPr lang="en-US" sz="2400" dirty="0" err="1" smtClean="0">
                <a:solidFill>
                  <a:schemeClr val="tx1"/>
                </a:solidFill>
              </a:rPr>
              <a:t>dibutuhkan</a:t>
            </a:r>
            <a:r>
              <a:rPr lang="en-US" sz="2400" dirty="0" smtClean="0">
                <a:solidFill>
                  <a:schemeClr val="tx1"/>
                </a:solidFill>
              </a:rPr>
              <a:t> di era </a:t>
            </a:r>
            <a:r>
              <a:rPr lang="en-US" sz="2400" dirty="0" err="1" smtClean="0">
                <a:solidFill>
                  <a:schemeClr val="tx1"/>
                </a:solidFill>
              </a:rPr>
              <a:t>Revolusi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Industri</a:t>
            </a:r>
            <a:r>
              <a:rPr lang="en-US" sz="2400" dirty="0" smtClean="0">
                <a:solidFill>
                  <a:schemeClr val="tx1"/>
                </a:solidFill>
              </a:rPr>
              <a:t> 4.0 </a:t>
            </a:r>
            <a:r>
              <a:rPr lang="en-US" sz="2400" dirty="0" err="1" smtClean="0">
                <a:solidFill>
                  <a:schemeClr val="tx1"/>
                </a:solidFill>
              </a:rPr>
              <a:t>dan</a:t>
            </a:r>
            <a:r>
              <a:rPr lang="en-US" sz="2400" dirty="0" smtClean="0">
                <a:solidFill>
                  <a:schemeClr val="tx1"/>
                </a:solidFill>
              </a:rPr>
              <a:t> Era Society 5.0)  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5"/>
          </p:nvPr>
        </p:nvSpPr>
        <p:spPr>
          <a:solidFill>
            <a:srgbClr val="FF0000"/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928610" cy="2200593"/>
          </a:xfrm>
          <a:solidFill>
            <a:srgbClr val="FFFF00"/>
          </a:solidFill>
        </p:spPr>
        <p:txBody>
          <a:bodyPr/>
          <a:lstStyle/>
          <a:p>
            <a:pPr lvl="0"/>
            <a:r>
              <a:rPr lang="en-US" sz="2800" b="1" dirty="0">
                <a:solidFill>
                  <a:schemeClr val="tx1"/>
                </a:solidFill>
              </a:rPr>
              <a:t>Dirancang 8 smt (spt saat ini) namun perlu restrukturisasi → untuk mhs yang tidak mengambil di luar prodi </a:t>
            </a:r>
          </a:p>
          <a:p>
            <a:pPr lvl="0"/>
            <a:r>
              <a:rPr lang="en-US" sz="2800" b="1" dirty="0">
                <a:solidFill>
                  <a:schemeClr val="tx1"/>
                </a:solidFill>
              </a:rPr>
              <a:t>Dirancang 8 smt → 5 Semester (di prodi), 1 Semester (di luar prodi sama PT, 2 Semester (di luar PT)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566400" y="2525486"/>
            <a:ext cx="1103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17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81010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boy in front of library stacks">
            <a:extLst>
              <a:ext uri="{FF2B5EF4-FFF2-40B4-BE49-F238E27FC236}">
                <a16:creationId xmlns=""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person reading a book">
            <a:extLst>
              <a:ext uri="{FF2B5EF4-FFF2-40B4-BE49-F238E27FC236}">
                <a16:creationId xmlns=""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=""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18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035" y="711039"/>
            <a:ext cx="7988617" cy="52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2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Open book">
            <a:extLst>
              <a:ext uri="{FF2B5EF4-FFF2-40B4-BE49-F238E27FC236}">
                <a16:creationId xmlns="" xmlns:a16="http://schemas.microsoft.com/office/drawing/2014/main" id="{A799F565-1DAB-4AD3-BCE4-5DAC8012F3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C2DDD60-EB1C-44D8-84E1-D86EB3558F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514"/>
            <a:ext cx="12192000" cy="6863626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70" y="0"/>
            <a:ext cx="2570831" cy="6858001"/>
            <a:chOff x="9621170" y="0"/>
            <a:chExt cx="2570831" cy="6858001"/>
          </a:xfrm>
          <a:solidFill>
            <a:srgbClr val="FFFF00"/>
          </a:solidFill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 descr="Title">
            <a:extLst>
              <a:ext uri="{FF2B5EF4-FFF2-40B4-BE49-F238E27FC236}">
                <a16:creationId xmlns="" xmlns:a16="http://schemas.microsoft.com/office/drawing/2014/main" id="{DFF36EE7-AE57-42F4-ACA9-A328C1F4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Tantangan</a:t>
            </a:r>
            <a:r>
              <a:rPr lang="en-US" dirty="0" smtClean="0"/>
              <a:t> </a:t>
            </a:r>
            <a:r>
              <a:rPr lang="en-US" dirty="0" err="1" smtClean="0"/>
              <a:t>Pendidikan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di era </a:t>
            </a:r>
            <a:r>
              <a:rPr lang="en-US" dirty="0" err="1" smtClean="0"/>
              <a:t>Revolusi</a:t>
            </a:r>
            <a:r>
              <a:rPr lang="en-US" dirty="0" smtClean="0"/>
              <a:t> </a:t>
            </a:r>
            <a:r>
              <a:rPr lang="en-US" dirty="0" err="1" smtClean="0"/>
              <a:t>Industri</a:t>
            </a:r>
            <a:r>
              <a:rPr lang="en-US" dirty="0" smtClean="0"/>
              <a:t> 4.o </a:t>
            </a:r>
            <a:r>
              <a:rPr lang="en-US" dirty="0" err="1" smtClean="0"/>
              <a:t>dan</a:t>
            </a:r>
            <a:r>
              <a:rPr lang="en-US" dirty="0" smtClean="0"/>
              <a:t> Society 5.0 </a:t>
            </a:r>
            <a:endParaRPr lang="en-US" dirty="0"/>
          </a:p>
        </p:txBody>
      </p:sp>
      <p:pic>
        <p:nvPicPr>
          <p:cNvPr id="95" name="Content Placeholder 94" descr="Microscope">
            <a:extLst>
              <a:ext uri="{FF2B5EF4-FFF2-40B4-BE49-F238E27FC236}">
                <a16:creationId xmlns="" xmlns:a16="http://schemas.microsoft.com/office/drawing/2014/main" id="{96991F60-484C-4906-ADB8-676435D3D6E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71" y="411991"/>
            <a:ext cx="547688" cy="547688"/>
          </a:xfrm>
        </p:spPr>
      </p:pic>
      <p:sp>
        <p:nvSpPr>
          <p:cNvPr id="19" name="Slide Number Placeholder 5" descr="Slide Number">
            <a:extLst>
              <a:ext uri="{FF2B5EF4-FFF2-40B4-BE49-F238E27FC236}">
                <a16:creationId xmlns="" xmlns:a16="http://schemas.microsoft.com/office/drawing/2014/main" id="{DB02A950-05E3-4691-9BC9-47B314EEA715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20206" y="919765"/>
            <a:ext cx="10111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1</a:t>
            </a:r>
            <a:endParaRPr lang="en-US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2743" y="1343025"/>
            <a:ext cx="8940037" cy="4846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16288" y="3601209"/>
            <a:ext cx="1770743" cy="25853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Jika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melihat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Panduan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Merdeka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Belajar-Kampus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Merdeka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Kemendikbud</a:t>
            </a:r>
            <a:r>
              <a:rPr lang="en-US" b="1" dirty="0" smtClean="0">
                <a:solidFill>
                  <a:srgbClr val="FF0000"/>
                </a:solidFill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</a:rPr>
              <a:t>merupakan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respon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atas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tantangan</a:t>
            </a:r>
            <a:r>
              <a:rPr lang="en-US" b="1" dirty="0" smtClean="0">
                <a:solidFill>
                  <a:srgbClr val="FF0000"/>
                </a:solidFill>
              </a:rPr>
              <a:t> di era </a:t>
            </a:r>
            <a:r>
              <a:rPr lang="en-US" b="1" dirty="0" err="1" smtClean="0">
                <a:solidFill>
                  <a:srgbClr val="FF0000"/>
                </a:solidFill>
              </a:rPr>
              <a:t>ini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01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group of students running">
            <a:extLst>
              <a:ext uri="{FF2B5EF4-FFF2-40B4-BE49-F238E27FC236}">
                <a16:creationId xmlns="" xmlns:a16="http://schemas.microsoft.com/office/drawing/2014/main" id="{AEEE5BA3-06F1-4026-A0BB-B08891F46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pic>
        <p:nvPicPr>
          <p:cNvPr id="16" name="Picture Placeholder 15" descr="stack of books on the ground">
            <a:extLst>
              <a:ext uri="{FF2B5EF4-FFF2-40B4-BE49-F238E27FC236}">
                <a16:creationId xmlns="" xmlns:a16="http://schemas.microsoft.com/office/drawing/2014/main" id="{4E408D58-0A21-4D16-A8D8-54C17D5AD4A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lide Number Placeholder 5" descr="slide number">
            <a:extLst>
              <a:ext uri="{FF2B5EF4-FFF2-40B4-BE49-F238E27FC236}">
                <a16:creationId xmlns="" xmlns:a16="http://schemas.microsoft.com/office/drawing/2014/main" id="{D803F682-0E68-4ECD-A92D-F73743FF2E60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19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328" y="318723"/>
            <a:ext cx="9110065" cy="589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29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people laughing at a laptop screen">
            <a:extLst>
              <a:ext uri="{FF2B5EF4-FFF2-40B4-BE49-F238E27FC236}">
                <a16:creationId xmlns="" xmlns:a16="http://schemas.microsoft.com/office/drawing/2014/main" id="{9402120B-1989-41A6-9ED1-21A56316A6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pic>
        <p:nvPicPr>
          <p:cNvPr id="5" name="Picture Placeholder 4" descr="group of students at graduation">
            <a:extLst>
              <a:ext uri="{FF2B5EF4-FFF2-40B4-BE49-F238E27FC236}">
                <a16:creationId xmlns="" xmlns:a16="http://schemas.microsoft.com/office/drawing/2014/main" id="{BD0958B7-E663-4510-9C53-EE09FEEB73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862BC4D-BD7A-417E-A34A-59CE4D4A6AC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="" xmlns:a16="http://schemas.microsoft.com/office/drawing/2014/main" id="{B7F99E8F-CFBF-4A36-93EC-B66007DF4F2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2</a:t>
            </a:r>
            <a:r>
              <a:rPr lang="en-US" sz="2800" dirty="0" smtClean="0">
                <a:solidFill>
                  <a:schemeClr val="bg1"/>
                </a:solidFill>
              </a:rPr>
              <a:t>0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144" y="473665"/>
            <a:ext cx="9439250" cy="571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26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solidFill>
            <a:srgbClr val="FFC000"/>
          </a:solidFill>
        </p:spPr>
      </p:sp>
      <p:sp>
        <p:nvSpPr>
          <p:cNvPr id="8" name="TextBox 7"/>
          <p:cNvSpPr txBox="1"/>
          <p:nvPr/>
        </p:nvSpPr>
        <p:spPr>
          <a:xfrm>
            <a:off x="11173968" y="841248"/>
            <a:ext cx="749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21</a:t>
            </a:r>
            <a:endParaRPr lang="en-US" sz="40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052512"/>
            <a:ext cx="9015984" cy="514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4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1009376" y="5938837"/>
            <a:ext cx="749808" cy="754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991088" y="6011989"/>
            <a:ext cx="749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  <a:r>
              <a:rPr lang="en-US" sz="3200" dirty="0" smtClean="0"/>
              <a:t>22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30629" y="812800"/>
            <a:ext cx="1103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Simpulan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714" y="232229"/>
            <a:ext cx="9739085" cy="63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around a wooden table&#10;">
            <a:extLst>
              <a:ext uri="{FF2B5EF4-FFF2-40B4-BE49-F238E27FC236}">
                <a16:creationId xmlns="" xmlns:a16="http://schemas.microsoft.com/office/drawing/2014/main" id="{D48306FF-9A46-43AC-BC11-DE5D9F2D18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31664CF3-C0D1-4769-8E59-8694AF07951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F5325EDA-7343-463C-83EC-5D799E8B81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21169" y="0"/>
            <a:ext cx="2570831" cy="6858001"/>
            <a:chOff x="9621170" y="0"/>
            <a:chExt cx="2570831" cy="6858001"/>
          </a:xfrm>
        </p:grpSpPr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25DFF88D-A516-4508-BC03-10D68E4034CF}"/>
                </a:ext>
              </a:extLst>
            </p:cNvPr>
            <p:cNvSpPr/>
            <p:nvPr/>
          </p:nvSpPr>
          <p:spPr>
            <a:xfrm>
              <a:off x="9621170" y="0"/>
              <a:ext cx="2570831" cy="6858000"/>
            </a:xfrm>
            <a:custGeom>
              <a:avLst/>
              <a:gdLst>
                <a:gd name="connsiteX0" fmla="*/ 1649197 w 2570831"/>
                <a:gd name="connsiteY0" fmla="*/ 0 h 6858000"/>
                <a:gd name="connsiteX1" fmla="*/ 2570831 w 2570831"/>
                <a:gd name="connsiteY1" fmla="*/ 0 h 6858000"/>
                <a:gd name="connsiteX2" fmla="*/ 2570831 w 2570831"/>
                <a:gd name="connsiteY2" fmla="*/ 6858000 h 6858000"/>
                <a:gd name="connsiteX3" fmla="*/ 0 w 2570831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70831" h="6858000">
                  <a:moveTo>
                    <a:pt x="1649197" y="0"/>
                  </a:moveTo>
                  <a:lnTo>
                    <a:pt x="2570831" y="0"/>
                  </a:lnTo>
                  <a:lnTo>
                    <a:pt x="2570831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F990A05A-2B0C-4EA2-8A33-D5A7D8C1BC4F}"/>
                </a:ext>
              </a:extLst>
            </p:cNvPr>
            <p:cNvSpPr/>
            <p:nvPr/>
          </p:nvSpPr>
          <p:spPr>
            <a:xfrm>
              <a:off x="9754598" y="0"/>
              <a:ext cx="2437402" cy="6858000"/>
            </a:xfrm>
            <a:custGeom>
              <a:avLst/>
              <a:gdLst>
                <a:gd name="connsiteX0" fmla="*/ 1649197 w 2437402"/>
                <a:gd name="connsiteY0" fmla="*/ 0 h 6858000"/>
                <a:gd name="connsiteX1" fmla="*/ 2437402 w 2437402"/>
                <a:gd name="connsiteY1" fmla="*/ 0 h 6858000"/>
                <a:gd name="connsiteX2" fmla="*/ 2437402 w 2437402"/>
                <a:gd name="connsiteY2" fmla="*/ 6858000 h 6858000"/>
                <a:gd name="connsiteX3" fmla="*/ 0 w 243740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37402" h="6858000">
                  <a:moveTo>
                    <a:pt x="1649197" y="0"/>
                  </a:moveTo>
                  <a:lnTo>
                    <a:pt x="2437402" y="0"/>
                  </a:lnTo>
                  <a:lnTo>
                    <a:pt x="24374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2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79BF84DA-56CC-4319-9B18-B6303F93EF5A}"/>
                </a:ext>
              </a:extLst>
            </p:cNvPr>
            <p:cNvSpPr/>
            <p:nvPr/>
          </p:nvSpPr>
          <p:spPr>
            <a:xfrm>
              <a:off x="10011320" y="0"/>
              <a:ext cx="2180680" cy="6858000"/>
            </a:xfrm>
            <a:custGeom>
              <a:avLst/>
              <a:gdLst>
                <a:gd name="connsiteX0" fmla="*/ 1649197 w 2180680"/>
                <a:gd name="connsiteY0" fmla="*/ 0 h 6858000"/>
                <a:gd name="connsiteX1" fmla="*/ 2180680 w 2180680"/>
                <a:gd name="connsiteY1" fmla="*/ 0 h 6858000"/>
                <a:gd name="connsiteX2" fmla="*/ 2180680 w 2180680"/>
                <a:gd name="connsiteY2" fmla="*/ 6858000 h 6858000"/>
                <a:gd name="connsiteX3" fmla="*/ 0 w 218068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80680" h="6858000">
                  <a:moveTo>
                    <a:pt x="1649197" y="0"/>
                  </a:moveTo>
                  <a:lnTo>
                    <a:pt x="2180680" y="0"/>
                  </a:lnTo>
                  <a:lnTo>
                    <a:pt x="218068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3FE4855B-D7C3-4EA7-8050-5BDDB9E3A78A}"/>
                </a:ext>
              </a:extLst>
            </p:cNvPr>
            <p:cNvSpPr/>
            <p:nvPr/>
          </p:nvSpPr>
          <p:spPr>
            <a:xfrm>
              <a:off x="10544156" y="5626"/>
              <a:ext cx="1647844" cy="6852374"/>
            </a:xfrm>
            <a:custGeom>
              <a:avLst/>
              <a:gdLst>
                <a:gd name="connsiteX0" fmla="*/ 1647844 w 1647844"/>
                <a:gd name="connsiteY0" fmla="*/ 0 h 6852374"/>
                <a:gd name="connsiteX1" fmla="*/ 1647844 w 1647844"/>
                <a:gd name="connsiteY1" fmla="*/ 6852374 h 6852374"/>
                <a:gd name="connsiteX2" fmla="*/ 0 w 1647844"/>
                <a:gd name="connsiteY2" fmla="*/ 6852374 h 685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844" h="6852374">
                  <a:moveTo>
                    <a:pt x="1647844" y="0"/>
                  </a:moveTo>
                  <a:lnTo>
                    <a:pt x="1647844" y="6852374"/>
                  </a:lnTo>
                  <a:lnTo>
                    <a:pt x="0" y="6852374"/>
                  </a:lnTo>
                  <a:close/>
                </a:path>
              </a:pathLst>
            </a:custGeom>
            <a:solidFill>
              <a:schemeClr val="accent1">
                <a:lumMod val="75000"/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EC066EC5-6C2C-4006-B87D-E6C5CFDEF302}"/>
                </a:ext>
              </a:extLst>
            </p:cNvPr>
            <p:cNvSpPr/>
            <p:nvPr/>
          </p:nvSpPr>
          <p:spPr>
            <a:xfrm>
              <a:off x="10803086" y="1082358"/>
              <a:ext cx="1388914" cy="5775643"/>
            </a:xfrm>
            <a:custGeom>
              <a:avLst/>
              <a:gdLst>
                <a:gd name="connsiteX0" fmla="*/ 1388914 w 1388914"/>
                <a:gd name="connsiteY0" fmla="*/ 0 h 5775643"/>
                <a:gd name="connsiteX1" fmla="*/ 1388914 w 1388914"/>
                <a:gd name="connsiteY1" fmla="*/ 5775643 h 5775643"/>
                <a:gd name="connsiteX2" fmla="*/ 0 w 1388914"/>
                <a:gd name="connsiteY2" fmla="*/ 5775643 h 5775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88914" h="5775643">
                  <a:moveTo>
                    <a:pt x="1388914" y="0"/>
                  </a:moveTo>
                  <a:lnTo>
                    <a:pt x="1388914" y="5775643"/>
                  </a:lnTo>
                  <a:lnTo>
                    <a:pt x="0" y="5775643"/>
                  </a:lnTo>
                  <a:close/>
                </a:path>
              </a:pathLst>
            </a:custGeom>
            <a:solidFill>
              <a:schemeClr val="accent1">
                <a:lumMod val="75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Title 41" descr="title">
            <a:extLst>
              <a:ext uri="{FF2B5EF4-FFF2-40B4-BE49-F238E27FC236}">
                <a16:creationId xmlns="" xmlns:a16="http://schemas.microsoft.com/office/drawing/2014/main" id="{72FCEAE4-FA74-4446-B2F5-9AFA2DA1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080" y="2142271"/>
            <a:ext cx="5578995" cy="879928"/>
          </a:xfrm>
        </p:spPr>
        <p:txBody>
          <a:bodyPr/>
          <a:lstStyle/>
          <a:p>
            <a:r>
              <a:rPr lang="en-US" b="0" dirty="0"/>
              <a:t>THANK YOU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="" xmlns:a16="http://schemas.microsoft.com/office/drawing/2014/main" id="{FF17C705-3351-4B11-BD28-D0CACC12D3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22755" y="2930325"/>
            <a:ext cx="469807" cy="79404"/>
            <a:chOff x="9330846" y="5054600"/>
            <a:chExt cx="676275" cy="114300"/>
          </a:xfrm>
          <a:solidFill>
            <a:schemeClr val="bg1"/>
          </a:solidFill>
        </p:grpSpPr>
        <p:sp>
          <p:nvSpPr>
            <p:cNvPr id="155" name="Oval 154">
              <a:extLst>
                <a:ext uri="{FF2B5EF4-FFF2-40B4-BE49-F238E27FC236}">
                  <a16:creationId xmlns="" xmlns:a16="http://schemas.microsoft.com/office/drawing/2014/main" id="{925FEBFE-A26D-4E0B-B884-7E186CD878E5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Oval 155">
              <a:extLst>
                <a:ext uri="{FF2B5EF4-FFF2-40B4-BE49-F238E27FC236}">
                  <a16:creationId xmlns="" xmlns:a16="http://schemas.microsoft.com/office/drawing/2014/main" id="{2A24665D-D5CF-4F18-A88A-8E4471800E8D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Oval 156">
              <a:extLst>
                <a:ext uri="{FF2B5EF4-FFF2-40B4-BE49-F238E27FC236}">
                  <a16:creationId xmlns="" xmlns:a16="http://schemas.microsoft.com/office/drawing/2014/main" id="{39F2203F-31BF-4705-AC57-E197602982AA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Oval 157">
              <a:extLst>
                <a:ext uri="{FF2B5EF4-FFF2-40B4-BE49-F238E27FC236}">
                  <a16:creationId xmlns="" xmlns:a16="http://schemas.microsoft.com/office/drawing/2014/main" id="{D4734E32-080E-49F2-89F3-16F0DBB5D130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4" name="Content Placeholder 93" descr="User">
            <a:extLst>
              <a:ext uri="{FF2B5EF4-FFF2-40B4-BE49-F238E27FC236}">
                <a16:creationId xmlns="" xmlns:a16="http://schemas.microsoft.com/office/drawing/2014/main" id="{5AC6F288-703B-45A1-9B56-079BD755B2CB}"/>
              </a:ext>
            </a:extLst>
          </p:cNvPr>
          <p:cNvPicPr>
            <a:picLocks noGrp="1" noChangeAspect="1"/>
          </p:cNvPicPr>
          <p:nvPr>
            <p:ph sz="quarter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/>
      </p:pic>
      <p:sp>
        <p:nvSpPr>
          <p:cNvPr id="80" name="Text Placeholder 79" descr="name of user">
            <a:extLst>
              <a:ext uri="{FF2B5EF4-FFF2-40B4-BE49-F238E27FC236}">
                <a16:creationId xmlns="" xmlns:a16="http://schemas.microsoft.com/office/drawing/2014/main" id="{40F0AA8D-0756-4350-8005-9BCD0DDB3B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Dr. </a:t>
            </a:r>
            <a:r>
              <a:rPr lang="en-US" dirty="0" err="1" smtClean="0"/>
              <a:t>Dudy</a:t>
            </a:r>
            <a:r>
              <a:rPr lang="en-US" dirty="0" smtClean="0"/>
              <a:t> </a:t>
            </a:r>
            <a:r>
              <a:rPr lang="en-US" dirty="0" err="1" smtClean="0"/>
              <a:t>Imanuddin</a:t>
            </a:r>
            <a:r>
              <a:rPr lang="en-US" dirty="0" smtClean="0"/>
              <a:t> Effendi, </a:t>
            </a:r>
            <a:r>
              <a:rPr lang="en-US" dirty="0" err="1" smtClean="0"/>
              <a:t>M.Ag</a:t>
            </a:r>
            <a:endParaRPr lang="en-US" dirty="0"/>
          </a:p>
        </p:txBody>
      </p:sp>
      <p:cxnSp>
        <p:nvCxnSpPr>
          <p:cNvPr id="131" name="Straight Connector 130">
            <a:extLst>
              <a:ext uri="{FF2B5EF4-FFF2-40B4-BE49-F238E27FC236}">
                <a16:creationId xmlns="" xmlns:a16="http://schemas.microsoft.com/office/drawing/2014/main" id="{8695A66A-1D9E-4D4E-9067-DC97380D3FD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1430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Content Placeholder 95" descr="Receiver">
            <a:extLst>
              <a:ext uri="{FF2B5EF4-FFF2-40B4-BE49-F238E27FC236}">
                <a16:creationId xmlns="" xmlns:a16="http://schemas.microsoft.com/office/drawing/2014/main" id="{106CDB5A-A67F-441C-894F-3EDD7AD64C9A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/>
      </p:pic>
      <p:sp>
        <p:nvSpPr>
          <p:cNvPr id="86" name="Text Placeholder 85" descr="user phone">
            <a:extLst>
              <a:ext uri="{FF2B5EF4-FFF2-40B4-BE49-F238E27FC236}">
                <a16:creationId xmlns="" xmlns:a16="http://schemas.microsoft.com/office/drawing/2014/main" id="{60CCF183-9FEB-4677-9379-BC01A7251D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081221437687</a:t>
            </a:r>
            <a:endParaRPr lang="en-US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cxnSp>
        <p:nvCxnSpPr>
          <p:cNvPr id="132" name="Straight Connector 131">
            <a:extLst>
              <a:ext uri="{FF2B5EF4-FFF2-40B4-BE49-F238E27FC236}">
                <a16:creationId xmlns="" xmlns:a16="http://schemas.microsoft.com/office/drawing/2014/main" id="{529648F7-20E3-4312-823A-D8265A94AF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48669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Content Placeholder 97" descr="Envelope">
            <a:extLst>
              <a:ext uri="{FF2B5EF4-FFF2-40B4-BE49-F238E27FC236}">
                <a16:creationId xmlns="" xmlns:a16="http://schemas.microsoft.com/office/drawing/2014/main" id="{0B9C03E0-6367-44D9-A740-AA6436F075E8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/>
      </p:pic>
      <p:sp>
        <p:nvSpPr>
          <p:cNvPr id="87" name="Text Placeholder 86" descr="user email">
            <a:extLst>
              <a:ext uri="{FF2B5EF4-FFF2-40B4-BE49-F238E27FC236}">
                <a16:creationId xmlns="" xmlns:a16="http://schemas.microsoft.com/office/drawing/2014/main" id="{DF3FE72B-F9BD-472F-A413-71BEEF95F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 smtClean="0"/>
              <a:t>dudy.imanuddin@uinsgd.ac.id</a:t>
            </a:r>
            <a:endParaRPr lang="en-US" dirty="0"/>
          </a:p>
        </p:txBody>
      </p:sp>
      <p:cxnSp>
        <p:nvCxnSpPr>
          <p:cNvPr id="133" name="Straight Connector 132">
            <a:extLst>
              <a:ext uri="{FF2B5EF4-FFF2-40B4-BE49-F238E27FC236}">
                <a16:creationId xmlns="" xmlns:a16="http://schemas.microsoft.com/office/drawing/2014/main" id="{8F841485-6093-48AB-9892-0FB58675C7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56601" y="5616258"/>
            <a:ext cx="429768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Content Placeholder 99" descr="Link">
            <a:extLst>
              <a:ext uri="{FF2B5EF4-FFF2-40B4-BE49-F238E27FC236}">
                <a16:creationId xmlns="" xmlns:a16="http://schemas.microsoft.com/office/drawing/2014/main" id="{420E824D-10A7-42CB-A7E8-5298E3E84F02}"/>
              </a:ext>
            </a:extLst>
          </p:cNvPr>
          <p:cNvPicPr>
            <a:picLocks noGrp="1" noChangeAspect="1"/>
          </p:cNvPicPr>
          <p:nvPr>
            <p:ph sz="quarter" idx="21"/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/>
      </p:pic>
      <p:sp>
        <p:nvSpPr>
          <p:cNvPr id="88" name="Text Placeholder 87" descr="user website">
            <a:extLst>
              <a:ext uri="{FF2B5EF4-FFF2-40B4-BE49-F238E27FC236}">
                <a16:creationId xmlns="" xmlns:a16="http://schemas.microsoft.com/office/drawing/2014/main" id="{3717E33B-5954-4CDC-B30A-BD21BED6DD4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bki.uinsgd.ac.id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11" y="656507"/>
            <a:ext cx="2042287" cy="20977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3071" y="2791086"/>
            <a:ext cx="7185403" cy="39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room of red chairs in front of a window">
            <a:extLst>
              <a:ext uri="{FF2B5EF4-FFF2-40B4-BE49-F238E27FC236}">
                <a16:creationId xmlns="" xmlns:a16="http://schemas.microsoft.com/office/drawing/2014/main" id="{E983D85E-34D8-430D-875F-7EBB69A6B7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B664AAE-5AE9-41D7-8346-002B9F445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740" y="0"/>
            <a:ext cx="6208649" cy="6858000"/>
            <a:chOff x="-3740" y="0"/>
            <a:chExt cx="6208649" cy="6858000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-3740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547225" y="5815584"/>
            <a:ext cx="9155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B0F0"/>
                </a:solidFill>
              </a:rPr>
              <a:t>Adaptation </a:t>
            </a:r>
            <a:r>
              <a:rPr lang="en-US" sz="2800" b="1" dirty="0">
                <a:solidFill>
                  <a:srgbClr val="00B0F0"/>
                </a:solidFill>
              </a:rPr>
              <a:t>of educational competencies to challenges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28" y="493776"/>
            <a:ext cx="9466507" cy="5321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73968" y="310896"/>
            <a:ext cx="786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/>
              <a:t>2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28123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oup of students at a table studying in the library">
            <a:extLst>
              <a:ext uri="{FF2B5EF4-FFF2-40B4-BE49-F238E27FC236}">
                <a16:creationId xmlns=""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200402" cy="2871216"/>
          </a:xfrm>
        </p:spPr>
      </p:pic>
      <p:sp>
        <p:nvSpPr>
          <p:cNvPr id="6" name="TextBox 5"/>
          <p:cNvSpPr txBox="1"/>
          <p:nvPr/>
        </p:nvSpPr>
        <p:spPr>
          <a:xfrm>
            <a:off x="260967" y="3899118"/>
            <a:ext cx="1152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3</a:t>
            </a:r>
            <a:endParaRPr lang="en-US" sz="9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6" y="247904"/>
            <a:ext cx="9942286" cy="58335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1769" y="5975447"/>
            <a:ext cx="47228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+</a:t>
            </a:r>
            <a:r>
              <a:rPr lang="en-US" sz="4000" b="1" dirty="0"/>
              <a:t>LIFE LONG LEARNING</a:t>
            </a:r>
          </a:p>
        </p:txBody>
      </p:sp>
    </p:spTree>
    <p:extLst>
      <p:ext uri="{BB962C8B-B14F-4D97-AF65-F5344CB8AC3E}">
        <p14:creationId xmlns:p14="http://schemas.microsoft.com/office/powerpoint/2010/main" val="236657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solidFill>
            <a:srgbClr val="FFFF00"/>
          </a:solid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771" y="827314"/>
            <a:ext cx="9724572" cy="5268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7429" y="6096000"/>
            <a:ext cx="6008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       </a:t>
            </a:r>
            <a:r>
              <a:rPr lang="en-US" sz="4000" b="1" dirty="0" smtClean="0">
                <a:solidFill>
                  <a:srgbClr val="FF0000"/>
                </a:solidFill>
              </a:rPr>
              <a:t>+</a:t>
            </a:r>
            <a:r>
              <a:rPr lang="en-US" sz="3200" b="1" dirty="0" smtClean="0"/>
              <a:t>LIFE LONG LEARNING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364686" y="725714"/>
            <a:ext cx="638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4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0888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087" y="856344"/>
            <a:ext cx="9884228" cy="54573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32457" y="624114"/>
            <a:ext cx="81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5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78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 up of pages in a book">
            <a:extLst>
              <a:ext uri="{FF2B5EF4-FFF2-40B4-BE49-F238E27FC236}">
                <a16:creationId xmlns="" xmlns:a16="http://schemas.microsoft.com/office/drawing/2014/main" id="{18718FBA-CF32-41C2-9D07-1F0F7F19F7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28C94A8D-A234-408C-8281-33CCC01BE2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4750604" cy="6858000"/>
            <a:chOff x="0" y="0"/>
            <a:chExt cx="4750604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01887690-2EDF-4913-A835-4503B0E36442}"/>
                </a:ext>
              </a:extLst>
            </p:cNvPr>
            <p:cNvSpPr/>
            <p:nvPr/>
          </p:nvSpPr>
          <p:spPr>
            <a:xfrm>
              <a:off x="0" y="0"/>
              <a:ext cx="4750604" cy="6858000"/>
            </a:xfrm>
            <a:custGeom>
              <a:avLst/>
              <a:gdLst>
                <a:gd name="connsiteX0" fmla="*/ 0 w 4750604"/>
                <a:gd name="connsiteY0" fmla="*/ 0 h 6858000"/>
                <a:gd name="connsiteX1" fmla="*/ 4750604 w 4750604"/>
                <a:gd name="connsiteY1" fmla="*/ 0 h 6858000"/>
                <a:gd name="connsiteX2" fmla="*/ 3101407 w 4750604"/>
                <a:gd name="connsiteY2" fmla="*/ 6858000 h 6858000"/>
                <a:gd name="connsiteX3" fmla="*/ 0 w 4750604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0604" h="6858000">
                  <a:moveTo>
                    <a:pt x="0" y="0"/>
                  </a:moveTo>
                  <a:lnTo>
                    <a:pt x="4750604" y="0"/>
                  </a:lnTo>
                  <a:lnTo>
                    <a:pt x="31014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AD1E7D22-630D-4E19-8BE6-9C21E4A652BD}"/>
                </a:ext>
              </a:extLst>
            </p:cNvPr>
            <p:cNvSpPr/>
            <p:nvPr/>
          </p:nvSpPr>
          <p:spPr>
            <a:xfrm>
              <a:off x="1" y="0"/>
              <a:ext cx="3946799" cy="6858000"/>
            </a:xfrm>
            <a:custGeom>
              <a:avLst/>
              <a:gdLst>
                <a:gd name="connsiteX0" fmla="*/ 0 w 3946799"/>
                <a:gd name="connsiteY0" fmla="*/ 0 h 6858000"/>
                <a:gd name="connsiteX1" fmla="*/ 3946799 w 3946799"/>
                <a:gd name="connsiteY1" fmla="*/ 0 h 6858000"/>
                <a:gd name="connsiteX2" fmla="*/ 2297602 w 3946799"/>
                <a:gd name="connsiteY2" fmla="*/ 6858000 h 6858000"/>
                <a:gd name="connsiteX3" fmla="*/ 0 w 39467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6799" h="6858000">
                  <a:moveTo>
                    <a:pt x="0" y="0"/>
                  </a:moveTo>
                  <a:lnTo>
                    <a:pt x="3946799" y="0"/>
                  </a:lnTo>
                  <a:lnTo>
                    <a:pt x="229760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318BD405-EEE9-4A08-8DA2-A70AFCF1D240}"/>
                </a:ext>
              </a:extLst>
            </p:cNvPr>
            <p:cNvSpPr/>
            <p:nvPr/>
          </p:nvSpPr>
          <p:spPr>
            <a:xfrm>
              <a:off x="0" y="0"/>
              <a:ext cx="3723822" cy="6858000"/>
            </a:xfrm>
            <a:custGeom>
              <a:avLst/>
              <a:gdLst>
                <a:gd name="connsiteX0" fmla="*/ 0 w 3723822"/>
                <a:gd name="connsiteY0" fmla="*/ 0 h 6858000"/>
                <a:gd name="connsiteX1" fmla="*/ 3723822 w 3723822"/>
                <a:gd name="connsiteY1" fmla="*/ 0 h 6858000"/>
                <a:gd name="connsiteX2" fmla="*/ 2074625 w 3723822"/>
                <a:gd name="connsiteY2" fmla="*/ 6858000 h 6858000"/>
                <a:gd name="connsiteX3" fmla="*/ 0 w 372382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23822" h="6858000">
                  <a:moveTo>
                    <a:pt x="0" y="0"/>
                  </a:moveTo>
                  <a:lnTo>
                    <a:pt x="3723822" y="0"/>
                  </a:lnTo>
                  <a:lnTo>
                    <a:pt x="207462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7D4A6826-2C0D-4C79-A871-DF31737EE4F7}"/>
                </a:ext>
              </a:extLst>
            </p:cNvPr>
            <p:cNvSpPr/>
            <p:nvPr/>
          </p:nvSpPr>
          <p:spPr>
            <a:xfrm>
              <a:off x="0" y="0"/>
              <a:ext cx="3374007" cy="6858000"/>
            </a:xfrm>
            <a:custGeom>
              <a:avLst/>
              <a:gdLst>
                <a:gd name="connsiteX0" fmla="*/ 0 w 3374007"/>
                <a:gd name="connsiteY0" fmla="*/ 0 h 6858000"/>
                <a:gd name="connsiteX1" fmla="*/ 3374007 w 3374007"/>
                <a:gd name="connsiteY1" fmla="*/ 0 h 6858000"/>
                <a:gd name="connsiteX2" fmla="*/ 1659507 w 3374007"/>
                <a:gd name="connsiteY2" fmla="*/ 6858000 h 6858000"/>
                <a:gd name="connsiteX3" fmla="*/ 0 w 3374007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4007" h="6858000">
                  <a:moveTo>
                    <a:pt x="0" y="0"/>
                  </a:moveTo>
                  <a:lnTo>
                    <a:pt x="3374007" y="0"/>
                  </a:lnTo>
                  <a:lnTo>
                    <a:pt x="1659507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841248"/>
            <a:ext cx="9308592" cy="5449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04448" y="457200"/>
            <a:ext cx="6583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6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81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rial view of spiral staircase">
            <a:extLst>
              <a:ext uri="{FF2B5EF4-FFF2-40B4-BE49-F238E27FC236}">
                <a16:creationId xmlns="" xmlns:a16="http://schemas.microsoft.com/office/drawing/2014/main" id="{FEB910A3-4C94-4A0C-AC72-88985A7BA96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6" name="Picture Placeholder 5" descr="open book with audience watching play in background">
            <a:extLst>
              <a:ext uri="{FF2B5EF4-FFF2-40B4-BE49-F238E27FC236}">
                <a16:creationId xmlns="" xmlns:a16="http://schemas.microsoft.com/office/drawing/2014/main" id="{F3CDF219-49E5-41A1-BBF1-50A401635A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E4A96D9-2D70-4D9E-B61C-9B23F3FD51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52937FB-CDE3-46B3-8481-AB5DB8C4BAB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091210" y="6086479"/>
            <a:ext cx="600974" cy="60097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="" xmlns:a16="http://schemas.microsoft.com/office/drawing/2014/main" id="{D65CFEB2-BC19-4647-937B-40854EE88A8C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7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1916" y="880908"/>
            <a:ext cx="6144768" cy="459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1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solidFill>
            <a:schemeClr val="accent3">
              <a:lumMod val="60000"/>
              <a:lumOff val="40000"/>
            </a:schemeClr>
          </a:solid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7" y="514502"/>
            <a:ext cx="9129486" cy="58289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34057" y="514502"/>
            <a:ext cx="696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8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92087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475556_Education presentation_AAS_v5" id="{AAC57104-7B60-491F-A321-6BCAF93AC541}" vid="{5A43072C-36E0-4A5A-A3FF-E88D65C597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1C32B5E-029E-455A-86F0-091666CEE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5D0AD3E-9DDB-4E69-981A-7DAE0E9B5F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575C36-314A-42CB-9114-6E0CE4AB273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Education presentation</Template>
  <TotalTime>0</TotalTime>
  <Words>460</Words>
  <Application>Microsoft Office PowerPoint</Application>
  <PresentationFormat>Widescreen</PresentationFormat>
  <Paragraphs>72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Corbel</vt:lpstr>
      <vt:lpstr>Tahoma</vt:lpstr>
      <vt:lpstr>Office Theme</vt:lpstr>
      <vt:lpstr>Arah Pengembangan Kurikulum BKI/BPI Dalam Konteks Merdeka Belajar</vt:lpstr>
      <vt:lpstr>Tantangan Pendidikan Tinggi di era Revolusi Industri 4.o dan Society 5.0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accentuations of curriculum development on “Merdeka-Belajar' policy</vt:lpstr>
      <vt:lpstr>The accentuations of curriculum development on “Merdeka-Belajar' policy</vt:lpstr>
      <vt:lpstr>PowerPoint Presentation</vt:lpstr>
      <vt:lpstr>PowerPoint Presentation</vt:lpstr>
      <vt:lpstr>Permendikbud</vt:lpstr>
      <vt:lpstr>CONTOH PROSES PENYUSUNAN PROFIL LULUSAN PRODI DAN ARAH PENGEMBANGAN KURIKULUM BKI/BPI</vt:lpstr>
      <vt:lpstr>PowerPoint Presentation</vt:lpstr>
      <vt:lpstr>Contoh Rancangan Kurikulum Prodi BKI/BPI: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2020-12-01T02:34:31Z</dcterms:created>
  <dcterms:modified xsi:type="dcterms:W3CDTF">2020-12-02T07:03:45Z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